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815" r:id="rId3"/>
    <p:sldId id="801" r:id="rId4"/>
    <p:sldId id="802" r:id="rId5"/>
    <p:sldId id="798" r:id="rId6"/>
    <p:sldId id="817" r:id="rId7"/>
    <p:sldId id="823" r:id="rId8"/>
    <p:sldId id="824" r:id="rId9"/>
    <p:sldId id="819" r:id="rId10"/>
    <p:sldId id="820" r:id="rId11"/>
    <p:sldId id="821" r:id="rId12"/>
    <p:sldId id="818" r:id="rId13"/>
    <p:sldId id="825" r:id="rId14"/>
    <p:sldId id="826" r:id="rId15"/>
    <p:sldId id="827" r:id="rId16"/>
    <p:sldId id="828" r:id="rId17"/>
    <p:sldId id="822" r:id="rId18"/>
    <p:sldId id="829" r:id="rId19"/>
    <p:sldId id="830" r:id="rId20"/>
    <p:sldId id="831" r:id="rId21"/>
    <p:sldId id="832" r:id="rId22"/>
    <p:sldId id="833" r:id="rId23"/>
    <p:sldId id="803" r:id="rId24"/>
    <p:sldId id="656" r:id="rId25"/>
    <p:sldId id="640" r:id="rId26"/>
    <p:sldId id="742" r:id="rId27"/>
    <p:sldId id="812" r:id="rId28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1147" autoAdjust="0"/>
  </p:normalViewPr>
  <p:slideViewPr>
    <p:cSldViewPr>
      <p:cViewPr varScale="1">
        <p:scale>
          <a:sx n="115" d="100"/>
          <a:sy n="115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1152</c:v>
                </c:pt>
                <c:pt idx="1">
                  <c:v>134</c:v>
                </c:pt>
                <c:pt idx="2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 smtClean="0"/>
              <a:t>Гибель</a:t>
            </a:r>
            <a:endParaRPr lang="ru-RU" dirty="0"/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2"/>
                <c:pt idx="0">
                  <c:v>жилой фонд</c:v>
                </c:pt>
                <c:pt idx="1">
                  <c:v>объекты организаций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8000"/>
                </a:solidFill>
              </a:ln>
              <a:effectLst/>
              <a:sp3d>
                <a:contourClr>
                  <a:srgbClr val="008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779143651819641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0826598167766333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0.13925188455920623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451</c:v>
                </c:pt>
                <c:pt idx="1">
                  <c:v>382</c:v>
                </c:pt>
                <c:pt idx="2">
                  <c:v>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480608"/>
        <c:axId val="127675024"/>
        <c:axId val="0"/>
      </c:bar3DChart>
      <c:catAx>
        <c:axId val="153480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75024"/>
        <c:crosses val="autoZero"/>
        <c:auto val="1"/>
        <c:lblAlgn val="r"/>
        <c:lblOffset val="100"/>
        <c:noMultiLvlLbl val="0"/>
      </c:catAx>
      <c:valAx>
        <c:axId val="1276750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34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262714316818203"/>
                  <c:y val="-2.044026880059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5.31497441013783E-2"/>
                  <c:y val="-2.7326273335004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5.5803372845807643E-2"/>
                  <c:y val="-2.5506215868094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</c:v>
                </c:pt>
                <c:pt idx="1">
                  <c:v>14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5488304"/>
        <c:axId val="155488864"/>
        <c:axId val="0"/>
      </c:bar3DChart>
      <c:catAx>
        <c:axId val="155488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8864"/>
        <c:crosses val="autoZero"/>
        <c:auto val="1"/>
        <c:lblAlgn val="ctr"/>
        <c:lblOffset val="100"/>
        <c:noMultiLvlLbl val="0"/>
      </c:catAx>
      <c:valAx>
        <c:axId val="155488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548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Погибшие от пожаров граждане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6F-423F-9A8E-B619970DBBD0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6F-423F-9A8E-B619970DBB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6F-423F-9A8E-B619970DBB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6F-423F-9A8E-B619970DBB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609-4ADE-B666-681F016424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609-4ADE-B666-681F016424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609-4ADE-B666-681F016424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высшее образование</c:v>
                </c:pt>
                <c:pt idx="1">
                  <c:v>среднее образование</c:v>
                </c:pt>
                <c:pt idx="2">
                  <c:v>средне-специальное образование</c:v>
                </c:pt>
                <c:pt idx="3">
                  <c:v>профессионально-техническое образование</c:v>
                </c:pt>
                <c:pt idx="4">
                  <c:v>базовое образование</c:v>
                </c:pt>
                <c:pt idx="5">
                  <c:v>начальное образование</c:v>
                </c:pt>
                <c:pt idx="6">
                  <c:v>образование не получали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96</c:v>
                </c:pt>
                <c:pt idx="2">
                  <c:v>44</c:v>
                </c:pt>
                <c:pt idx="3">
                  <c:v>1</c:v>
                </c:pt>
                <c:pt idx="4">
                  <c:v>9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4C-4517-8E6E-9A65BA407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  <a:endParaRPr lang="ru-RU" sz="2800" b="1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  <a:endParaRPr lang="ru-RU" sz="24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  <a:endParaRPr lang="ru-RU" sz="3600" b="0" cap="none" spc="0" dirty="0">
            <a:ln w="18415" cmpd="sng">
              <a:prstDash val="solid"/>
            </a:ln>
            <a:solidFill>
              <a:sysClr val="window" lastClr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/>
            <a:ea typeface="+mn-ea"/>
            <a:cs typeface="+mn-cs"/>
          </a:endParaRP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  <a:endParaRPr lang="ru-RU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  <a:endParaRPr lang="ru-RU" sz="2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  <a:endParaRPr lang="ru-RU" b="1" u="sng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A7351-F97B-4660-90B2-01E1BCC505F3}" type="pres">
      <dgm:prSet presAssocID="{632AFD6D-35AE-4E6C-9630-B8D7248EF2CF}" presName="composite" presStyleCnt="0"/>
      <dgm:spPr/>
      <dgm:t>
        <a:bodyPr/>
        <a:lstStyle/>
        <a:p>
          <a:endParaRPr lang="ru-RU"/>
        </a:p>
      </dgm:t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576B1C3-AB6E-4D9B-B1D6-5B1B2738F523}" type="pres">
      <dgm:prSet presAssocID="{BF650BE9-9E6E-44FB-B74C-71DB6C95340A}" presName="sp" presStyleCnt="0"/>
      <dgm:spPr/>
      <dgm:t>
        <a:bodyPr/>
        <a:lstStyle/>
        <a:p>
          <a:endParaRPr lang="ru-RU"/>
        </a:p>
      </dgm:t>
    </dgm:pt>
    <dgm:pt modelId="{63A18984-1786-4640-BC3A-8EE8BF019B22}" type="pres">
      <dgm:prSet presAssocID="{B984FD44-81A2-4FBB-9752-D67A789C9DA9}" presName="composite" presStyleCnt="0"/>
      <dgm:spPr/>
      <dgm:t>
        <a:bodyPr/>
        <a:lstStyle/>
        <a:p>
          <a:endParaRPr lang="ru-RU"/>
        </a:p>
      </dgm:t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587507D-4992-4D40-8045-F9D49219289F}" type="pres">
      <dgm:prSet presAssocID="{738E0823-C186-42B5-BF75-EED5416B0700}" presName="sp" presStyleCnt="0"/>
      <dgm:spPr/>
      <dgm:t>
        <a:bodyPr/>
        <a:lstStyle/>
        <a:p>
          <a:endParaRPr lang="ru-RU"/>
        </a:p>
      </dgm:t>
    </dgm:pt>
    <dgm:pt modelId="{CC1D41DB-0FAC-4094-8A59-AEE0C928F6F4}" type="pres">
      <dgm:prSet presAssocID="{8D9B2123-8183-47B4-81D1-B2F6873084CE}" presName="composite" presStyleCnt="0"/>
      <dgm:spPr/>
      <dgm:t>
        <a:bodyPr/>
        <a:lstStyle/>
        <a:p>
          <a:endParaRPr lang="ru-RU"/>
        </a:p>
      </dgm:t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187A961-A48A-43C2-8CC2-ECFAB0456349}" type="pres">
      <dgm:prSet presAssocID="{AC8E354B-1BA8-48E1-9A2B-0CC9639CBD50}" presName="sp" presStyleCnt="0"/>
      <dgm:spPr/>
      <dgm:t>
        <a:bodyPr/>
        <a:lstStyle/>
        <a:p>
          <a:endParaRPr lang="ru-RU"/>
        </a:p>
      </dgm:t>
    </dgm:pt>
    <dgm:pt modelId="{8D44C434-0C4D-43BF-A1EB-E7EC06F90B8A}" type="pres">
      <dgm:prSet presAssocID="{7D6D86DA-1A85-405E-BEC7-4A9D953D8912}" presName="composite" presStyleCnt="0"/>
      <dgm:spPr/>
      <dgm:t>
        <a:bodyPr/>
        <a:lstStyle/>
        <a:p>
          <a:endParaRPr lang="ru-RU"/>
        </a:p>
      </dgm:t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16B0-3CD5-4194-92C6-DB041C5F953F}">
      <dsp:nvSpPr>
        <dsp:cNvPr id="0" name=""/>
        <dsp:cNvSpPr/>
      </dsp:nvSpPr>
      <dsp:spPr>
        <a:xfrm rot="10800000">
          <a:off x="1257925" y="17147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  <a:endParaRPr lang="ru-RU" sz="2800" b="1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9858" y="17147"/>
        <a:ext cx="4162057" cy="647731"/>
      </dsp:txXfrm>
    </dsp:sp>
    <dsp:sp modelId="{D5DC559D-E686-4692-BB3B-7C4A8CDB864C}">
      <dsp:nvSpPr>
        <dsp:cNvPr id="0" name=""/>
        <dsp:cNvSpPr/>
      </dsp:nvSpPr>
      <dsp:spPr>
        <a:xfrm>
          <a:off x="913199" y="31863"/>
          <a:ext cx="675202" cy="6751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94206-6B32-447A-BC83-10708EB37E67}">
      <dsp:nvSpPr>
        <dsp:cNvPr id="0" name=""/>
        <dsp:cNvSpPr/>
      </dsp:nvSpPr>
      <dsp:spPr>
        <a:xfrm rot="10800000">
          <a:off x="1251058" y="871963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871963"/>
        <a:ext cx="4162057" cy="647731"/>
      </dsp:txXfrm>
    </dsp:sp>
    <dsp:sp modelId="{1A3E53AE-A7C1-42A8-936E-7A67324CBBD0}">
      <dsp:nvSpPr>
        <dsp:cNvPr id="0" name=""/>
        <dsp:cNvSpPr/>
      </dsp:nvSpPr>
      <dsp:spPr>
        <a:xfrm>
          <a:off x="927192" y="871963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A5C8F0-4811-4DE7-8274-B3713D6FCA86}">
      <dsp:nvSpPr>
        <dsp:cNvPr id="0" name=""/>
        <dsp:cNvSpPr/>
      </dsp:nvSpPr>
      <dsp:spPr>
        <a:xfrm rot="10800000">
          <a:off x="1251058" y="1713048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1713048"/>
        <a:ext cx="4162057" cy="647731"/>
      </dsp:txXfrm>
    </dsp:sp>
    <dsp:sp modelId="{DDA3C894-293B-430F-A7D0-1F9F8059F0DF}">
      <dsp:nvSpPr>
        <dsp:cNvPr id="0" name=""/>
        <dsp:cNvSpPr/>
      </dsp:nvSpPr>
      <dsp:spPr>
        <a:xfrm>
          <a:off x="927192" y="1713048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7CBFAF9-EEC5-4028-B502-367F79B918AC}">
      <dsp:nvSpPr>
        <dsp:cNvPr id="0" name=""/>
        <dsp:cNvSpPr/>
      </dsp:nvSpPr>
      <dsp:spPr>
        <a:xfrm rot="10800000">
          <a:off x="1251058" y="2554132"/>
          <a:ext cx="4323990" cy="647731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12991" y="2554132"/>
        <a:ext cx="4162057" cy="647731"/>
      </dsp:txXfrm>
    </dsp:sp>
    <dsp:sp modelId="{B66241B3-633E-44E4-8947-BD84D465DFEA}">
      <dsp:nvSpPr>
        <dsp:cNvPr id="0" name=""/>
        <dsp:cNvSpPr/>
      </dsp:nvSpPr>
      <dsp:spPr>
        <a:xfrm>
          <a:off x="927192" y="2554132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A2EAF8B-FC4E-440B-847A-B51655B4BC1B}">
      <dsp:nvSpPr>
        <dsp:cNvPr id="0" name=""/>
        <dsp:cNvSpPr/>
      </dsp:nvSpPr>
      <dsp:spPr>
        <a:xfrm rot="10800000">
          <a:off x="1251058" y="3395217"/>
          <a:ext cx="4323990" cy="850750"/>
        </a:xfrm>
        <a:prstGeom prst="homePlate">
          <a:avLst/>
        </a:prstGeo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63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kern="1200" dirty="0" smtClean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  <a:endParaRPr lang="ru-RU" sz="2400" kern="1200" dirty="0">
            <a:solidFill>
              <a:sysClr val="windowText" lastClr="000000"/>
            </a:solidFill>
            <a:latin typeface="Century Gothic"/>
            <a:ea typeface="+mn-ea"/>
            <a:cs typeface="+mn-cs"/>
          </a:endParaRPr>
        </a:p>
      </dsp:txBody>
      <dsp:txXfrm rot="10800000">
        <a:off x="1463745" y="3395217"/>
        <a:ext cx="4111303" cy="850750"/>
      </dsp:txXfrm>
    </dsp:sp>
    <dsp:sp modelId="{8BCD7C6B-1A17-4A9B-B007-FF41B2084D07}">
      <dsp:nvSpPr>
        <dsp:cNvPr id="0" name=""/>
        <dsp:cNvSpPr/>
      </dsp:nvSpPr>
      <dsp:spPr>
        <a:xfrm>
          <a:off x="927192" y="3496726"/>
          <a:ext cx="647731" cy="64773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51CBD2-3B24-41D7-A349-B7D02AA36609}">
      <dsp:nvSpPr>
        <dsp:cNvPr id="0" name=""/>
        <dsp:cNvSpPr/>
      </dsp:nvSpPr>
      <dsp:spPr>
        <a:xfrm rot="5400000">
          <a:off x="-124954" y="311752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  <a:endParaRPr lang="ru-RU" sz="3600" b="0" kern="1200" cap="none" spc="0" dirty="0">
            <a:ln w="18415" cmpd="sng">
              <a:prstDash val="solid"/>
            </a:ln>
            <a:solidFill>
              <a:sysClr val="window" lastClr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entury Gothic"/>
            <a:ea typeface="+mn-ea"/>
            <a:cs typeface="+mn-cs"/>
          </a:endParaRPr>
        </a:p>
      </dsp:txBody>
      <dsp:txXfrm rot="-5400000">
        <a:off x="1" y="478358"/>
        <a:ext cx="583122" cy="249909"/>
      </dsp:txXfrm>
    </dsp:sp>
    <dsp:sp modelId="{E0E865BD-6821-485F-96CC-DA96F5C30F88}">
      <dsp:nvSpPr>
        <dsp:cNvPr id="0" name=""/>
        <dsp:cNvSpPr/>
      </dsp:nvSpPr>
      <dsp:spPr>
        <a:xfrm rot="5400000">
          <a:off x="3127540" y="-2536113"/>
          <a:ext cx="903588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  <a:endParaRPr lang="ru-RU" sz="2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52415"/>
        <a:ext cx="5948315" cy="815368"/>
      </dsp:txXfrm>
    </dsp:sp>
    <dsp:sp modelId="{D47073AB-9783-4B87-A97E-CB0C2DB9CFF3}">
      <dsp:nvSpPr>
        <dsp:cNvPr id="0" name=""/>
        <dsp:cNvSpPr/>
      </dsp:nvSpPr>
      <dsp:spPr>
        <a:xfrm rot="5400000">
          <a:off x="-124954" y="121251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1379124"/>
        <a:ext cx="583122" cy="249909"/>
      </dsp:txXfrm>
    </dsp:sp>
    <dsp:sp modelId="{23EF4ABE-A1EE-4740-9398-413FFDD98A7E}">
      <dsp:nvSpPr>
        <dsp:cNvPr id="0" name=""/>
        <dsp:cNvSpPr/>
      </dsp:nvSpPr>
      <dsp:spPr>
        <a:xfrm rot="5400000">
          <a:off x="3244852" y="-1617873"/>
          <a:ext cx="668965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1076513"/>
        <a:ext cx="5959769" cy="603653"/>
      </dsp:txXfrm>
    </dsp:sp>
    <dsp:sp modelId="{564C99C1-4A44-43CB-BA58-F0E0F549B4B7}">
      <dsp:nvSpPr>
        <dsp:cNvPr id="0" name=""/>
        <dsp:cNvSpPr/>
      </dsp:nvSpPr>
      <dsp:spPr>
        <a:xfrm rot="5400000">
          <a:off x="-124954" y="1938408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105014"/>
        <a:ext cx="583122" cy="249909"/>
      </dsp:txXfrm>
    </dsp:sp>
    <dsp:sp modelId="{A352862B-C4F5-40E3-BCE4-BAFC1582CD2D}">
      <dsp:nvSpPr>
        <dsp:cNvPr id="0" name=""/>
        <dsp:cNvSpPr/>
      </dsp:nvSpPr>
      <dsp:spPr>
        <a:xfrm rot="5400000">
          <a:off x="3247224" y="-820266"/>
          <a:ext cx="664221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3" y="1876260"/>
        <a:ext cx="5960000" cy="599371"/>
      </dsp:txXfrm>
    </dsp:sp>
    <dsp:sp modelId="{1481ACCD-D474-4ED5-915B-E6BA4721FF08}">
      <dsp:nvSpPr>
        <dsp:cNvPr id="0" name=""/>
        <dsp:cNvSpPr/>
      </dsp:nvSpPr>
      <dsp:spPr>
        <a:xfrm rot="5400000">
          <a:off x="-124954" y="2629796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2796402"/>
        <a:ext cx="583122" cy="249909"/>
      </dsp:txXfrm>
    </dsp:sp>
    <dsp:sp modelId="{3FB722A6-0045-45AB-8C83-2720A58D78D5}">
      <dsp:nvSpPr>
        <dsp:cNvPr id="0" name=""/>
        <dsp:cNvSpPr/>
      </dsp:nvSpPr>
      <dsp:spPr>
        <a:xfrm rot="5400000">
          <a:off x="3308599" y="-50252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  <a:endParaRPr lang="ru-RU" sz="24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2701657"/>
        <a:ext cx="5965993" cy="488606"/>
      </dsp:txXfrm>
    </dsp:sp>
    <dsp:sp modelId="{5EA98350-CE20-4D32-878E-65FD0AA93659}">
      <dsp:nvSpPr>
        <dsp:cNvPr id="0" name=""/>
        <dsp:cNvSpPr/>
      </dsp:nvSpPr>
      <dsp:spPr>
        <a:xfrm rot="5400000">
          <a:off x="-124954" y="3338644"/>
          <a:ext cx="833031" cy="583122"/>
        </a:xfrm>
        <a:prstGeom prst="chevron">
          <a:avLst/>
        </a:prstGeo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0" kern="1200" cap="none" spc="0" dirty="0" smtClean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kern="12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sp:txBody>
      <dsp:txXfrm rot="-5400000">
        <a:off x="1" y="3505250"/>
        <a:ext cx="583122" cy="249909"/>
      </dsp:txXfrm>
    </dsp:sp>
    <dsp:sp modelId="{7C6D9F15-912B-49A0-8F19-92BCF396732C}">
      <dsp:nvSpPr>
        <dsp:cNvPr id="0" name=""/>
        <dsp:cNvSpPr/>
      </dsp:nvSpPr>
      <dsp:spPr>
        <a:xfrm rot="5400000">
          <a:off x="3308599" y="658386"/>
          <a:ext cx="541470" cy="599242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b="1" u="sng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  <a:endParaRPr lang="ru-RU" sz="3100" b="1" u="sng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sp:txBody>
      <dsp:txXfrm rot="-5400000">
        <a:off x="583122" y="3410295"/>
        <a:ext cx="5965993" cy="488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47" tIns="46524" rIns="93047" bIns="4652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3047" tIns="46524" rIns="93047" bIns="46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3047" tIns="46524" rIns="93047" bIns="46524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3047" tIns="46524" rIns="93047" bIns="46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Текст второго уровня</a:t>
            </a:r>
          </a:p>
          <a:p>
            <a:pPr lvl="2"/>
            <a:r>
              <a:rPr lang="ru-RU" altLang="ru-RU" smtClean="0"/>
              <a:t>Текст третьего уровня</a:t>
            </a:r>
          </a:p>
          <a:p>
            <a:pPr lvl="3"/>
            <a:r>
              <a:rPr lang="ru-RU" altLang="ru-RU" smtClean="0"/>
              <a:t> Текст четвертого уровня</a:t>
            </a:r>
          </a:p>
          <a:p>
            <a:pPr lvl="4"/>
            <a:r>
              <a:rPr lang="ru-RU" altLang="ru-RU" smtClean="0"/>
              <a:t>Текст пятого уровня</a:t>
            </a:r>
          </a:p>
          <a:p>
            <a:pPr lvl="1"/>
            <a:endParaRPr lang="ru-RU" altLang="ru-RU" smtClean="0"/>
          </a:p>
          <a:p>
            <a:pPr lvl="2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09.01.2023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diagramData" Target="../diagrams/data1.xml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microsoft.com/office/2007/relationships/diagramDrawing" Target="../diagrams/drawing1.xml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1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12" Type="http://schemas.microsoft.com/office/2007/relationships/diagramDrawing" Target="../diagrams/drawing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31.png"/><Relationship Id="rId9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0.png"/><Relationship Id="rId7" Type="http://schemas.openxmlformats.org/officeDocument/2006/relationships/image" Target="../media/image4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пожарной безопасности </a:t>
            </a:r>
            <a:b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зимний отопительный период</a:t>
            </a:r>
            <a:endParaRPr lang="ru-RU" altLang="ru-RU" sz="28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10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706077" cy="5304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0123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11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12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just"/>
            <a:r>
              <a:rPr lang="ru-RU" sz="2400" dirty="0"/>
              <a:t>Требования к эксплуатации теплогенерирующих аппаратов и отопительных приборов, печей изложены в «Правилах пожарной безопасности для жилых домов, строений и сооружений, расположенных на придомовой территории, садовых домиков, хозяйственных строений и сооружений, расположенных на земельном участке, предоставленным для ведения коллективного садоводства, дач, хозяйственных строений и сооружений, расположенных на земельном участке, предоставленном для дачного строительства», утвержденных постановлением Министерства по чрезвычайным ситуациям Республики Беларусь от 25.03.2020 № 13.</a:t>
            </a:r>
          </a:p>
        </p:txBody>
      </p:sp>
    </p:spTree>
    <p:extLst>
      <p:ext uri="{BB962C8B-B14F-4D97-AF65-F5344CB8AC3E}">
        <p14:creationId xmlns:p14="http://schemas.microsoft.com/office/powerpoint/2010/main" val="17642986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t="699" b="50358"/>
          <a:stretch/>
        </p:blipFill>
        <p:spPr>
          <a:xfrm>
            <a:off x="1341032" y="263769"/>
            <a:ext cx="6689385" cy="5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180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247" b="5087"/>
          <a:stretch/>
        </p:blipFill>
        <p:spPr>
          <a:xfrm>
            <a:off x="849011" y="382096"/>
            <a:ext cx="7481168" cy="514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688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1004598" y="5808541"/>
            <a:ext cx="1595806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8468" y="4534700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87407" y="430182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36908" y="3755243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267712" y="3496526"/>
            <a:ext cx="1825986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0027" y="2574359"/>
            <a:ext cx="136738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611560" y="2444262"/>
            <a:ext cx="4290646" cy="37244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17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  <a:endParaRPr lang="ru-RU" b="1" kern="0" dirty="0" smtClean="0">
              <a:latin typeface="Century Gothic" panose="020B0502020202020204" pitchFamily="34" charset="0"/>
            </a:endParaRPr>
          </a:p>
          <a:p>
            <a:pPr algn="ctr" defTabSz="844083"/>
            <a:r>
              <a:rPr lang="ru-RU" b="1" kern="0" dirty="0" smtClean="0">
                <a:latin typeface="Century Gothic" panose="020B0502020202020204" pitchFamily="34" charset="0"/>
              </a:rPr>
              <a:t>ст.159 </a:t>
            </a:r>
            <a:r>
              <a:rPr lang="ru-RU" b="1" kern="0" dirty="0">
                <a:latin typeface="Century Gothic" panose="020B0502020202020204" pitchFamily="34" charset="0"/>
              </a:rPr>
              <a:t>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>
            <p:extLst/>
          </p:nvPr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617173"/>
              </p:ext>
            </p:extLst>
          </p:nvPr>
        </p:nvGraphicFramePr>
        <p:xfrm>
          <a:off x="-307479" y="332656"/>
          <a:ext cx="9451479" cy="619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3" imgW="10887123" imgH="7134111" progId="Visio.Drawing.11">
                  <p:embed/>
                </p:oleObj>
              </mc:Choice>
              <mc:Fallback>
                <p:oleObj name="Visio" r:id="rId3" imgW="10887123" imgH="713411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07479" y="332656"/>
                        <a:ext cx="9451479" cy="6192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6339774" y="4484084"/>
            <a:ext cx="2044226" cy="15166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2031" y="510687"/>
            <a:ext cx="7596554" cy="129141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algn="r" defTabSz="844083" fontAlgn="auto">
              <a:spcAft>
                <a:spcPts val="0"/>
              </a:spcAft>
              <a:defRPr/>
            </a:pPr>
            <a:r>
              <a:rPr lang="ru-RU" altLang="ru-RU" sz="2954" b="1">
                <a:ln w="6350">
                  <a:solidFill>
                    <a:srgbClr val="C40000">
                      <a:shade val="43000"/>
                    </a:srgbClr>
                  </a:solidFill>
                </a:ln>
                <a:solidFill>
                  <a:srgbClr val="C00000"/>
                </a:solidFill>
                <a:latin typeface="Century Gothic"/>
              </a:rPr>
              <a:t>Мобильное приложение МЧС</a:t>
            </a:r>
            <a:endParaRPr lang="ru-RU" altLang="ru-RU" sz="2954" b="1" dirty="0">
              <a:ln w="6350">
                <a:solidFill>
                  <a:srgbClr val="C40000">
                    <a:shade val="43000"/>
                  </a:srgbClr>
                </a:solidFill>
              </a:ln>
              <a:solidFill>
                <a:srgbClr val="C00000"/>
              </a:solidFill>
              <a:latin typeface="Century Gothic"/>
            </a:endParaRPr>
          </a:p>
        </p:txBody>
      </p:sp>
      <p:pic>
        <p:nvPicPr>
          <p:cNvPr id="14" name="Picture 5" descr="C:\Documents and Settings\Zheleznyakd\Рабочий стол\wr-720.sh-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8352" y="1125280"/>
            <a:ext cx="3026718" cy="201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3" descr="C:\Documents and Settings\Zheleznyakd\Рабочий стол\скачанные файлы (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0939" y="2810629"/>
            <a:ext cx="1992952" cy="1567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195754" y="448033"/>
            <a:ext cx="7596554" cy="948836"/>
          </a:xfrm>
          <a:prstGeom prst="rect">
            <a:avLst/>
          </a:prstGeom>
          <a:gradFill flip="none" rotWithShape="1">
            <a:gsLst>
              <a:gs pos="0">
                <a:srgbClr val="C40000">
                  <a:shade val="30000"/>
                  <a:satMod val="115000"/>
                </a:srgbClr>
              </a:gs>
              <a:gs pos="50000">
                <a:srgbClr val="C40000">
                  <a:shade val="67500"/>
                  <a:satMod val="115000"/>
                </a:srgbClr>
              </a:gs>
              <a:gs pos="100000">
                <a:srgbClr val="C40000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47364" defTabSz="844083" fontAlgn="auto">
              <a:spcAft>
                <a:spcPts val="0"/>
              </a:spcAft>
              <a:defRPr/>
            </a:pPr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Мобильное приложение</a:t>
            </a:r>
          </a:p>
          <a:p>
            <a:pPr marL="447364" defTabSz="844083" fontAlgn="auto">
              <a:spcAft>
                <a:spcPts val="0"/>
              </a:spcAft>
              <a:defRPr/>
            </a:pPr>
            <a:r>
              <a:rPr lang="ru-RU" sz="34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«МЧС Беларуси: помощь рядом»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395627" y="1582604"/>
            <a:ext cx="4352223" cy="989141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18" name="Прямоугольник 17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19" name="Прямоугольник 18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15" kern="0" dirty="0">
                  <a:solidFill>
                    <a:prstClr val="black"/>
                  </a:solidFill>
                  <a:latin typeface="Century Gothic"/>
                </a:rPr>
                <a:t>В разделе «Что делать?» собраны около 50-ти тем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95627" y="2637687"/>
            <a:ext cx="2769596" cy="1783744"/>
            <a:chOff x="916483" y="1984"/>
            <a:chExt cx="2030015" cy="1218009"/>
          </a:xfrm>
          <a:scene3d>
            <a:camera prst="orthographicFront"/>
            <a:lightRig rig="chilly" dir="t"/>
          </a:scene3d>
        </p:grpSpPr>
        <p:sp>
          <p:nvSpPr>
            <p:cNvPr id="21" name="Прямоугольник 20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2" name="Прямоугольник 21"/>
            <p:cNvSpPr/>
            <p:nvPr/>
          </p:nvSpPr>
          <p:spPr>
            <a:xfrm>
              <a:off x="916483" y="1984"/>
              <a:ext cx="2030015" cy="121800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31652" tIns="31652" rIns="31652" bIns="31652" numCol="1" spcCol="1270" anchor="ctr" anchorCtr="0">
              <a:noAutofit/>
            </a:bodyPr>
            <a:lstStyle/>
            <a:p>
              <a:pPr algn="ctr" defTabSz="369286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Создатели встроили в программу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оповещение о неблагоприятных и опасных явлениях,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основанное на штормовых                              предупреждениях </a:t>
              </a:r>
              <a:r>
                <a:rPr lang="ru-RU" sz="1477" kern="0" dirty="0" err="1">
                  <a:solidFill>
                    <a:sysClr val="windowText" lastClr="000000"/>
                  </a:solidFill>
                  <a:latin typeface="Century Gothic"/>
                </a:rPr>
                <a:t>Гидрометеоцентра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. 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31166" y="4484085"/>
            <a:ext cx="2769596" cy="1607344"/>
            <a:chOff x="744" y="2177107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4" name="Прямоугольник 23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5" name="Прямоугольник 24"/>
            <p:cNvSpPr/>
            <p:nvPr/>
          </p:nvSpPr>
          <p:spPr>
            <a:xfrm>
              <a:off x="744" y="2177107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В случае масштабной ЧС природного характера администратор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включит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 для пользователей </a:t>
              </a: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дополнительный раздел «Сообщить о ЧС».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95627" y="4484085"/>
            <a:ext cx="2769596" cy="1607344"/>
            <a:chOff x="3193107" y="145603"/>
            <a:chExt cx="2902148" cy="1741289"/>
          </a:xfrm>
          <a:scene3d>
            <a:camera prst="orthographicFront"/>
            <a:lightRig rig="chilly" dir="t"/>
          </a:scene3d>
        </p:grpSpPr>
        <p:sp>
          <p:nvSpPr>
            <p:cNvPr id="27" name="Прямоугольник 26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8" name="Прямоугольник 27"/>
            <p:cNvSpPr/>
            <p:nvPr/>
          </p:nvSpPr>
          <p:spPr>
            <a:xfrm>
              <a:off x="3193107" y="145603"/>
              <a:ext cx="2902148" cy="1741289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6271" tIns="56271" rIns="56271" bIns="56271" numCol="1" spcCol="1270" anchor="ctr" anchorCtr="0">
              <a:noAutofit/>
            </a:bodyPr>
            <a:lstStyle/>
            <a:p>
              <a:pPr algn="ctr" defTabSz="656509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На карте помимо явлений и регионов, где они ожидаются, </a:t>
              </a:r>
              <a:r>
                <a:rPr lang="ru-RU" sz="1477" b="1" kern="0" dirty="0">
                  <a:solidFill>
                    <a:sysClr val="windowText" lastClr="000000"/>
                  </a:solidFill>
                  <a:latin typeface="Century Gothic"/>
                </a:rPr>
                <a:t>будут доступны рекомендации спасателей</a:t>
              </a:r>
              <a:r>
                <a:rPr lang="ru-RU" sz="1477" kern="0" dirty="0">
                  <a:solidFill>
                    <a:sysClr val="windowText" lastClr="000000"/>
                  </a:solidFill>
                  <a:latin typeface="Century Gothic"/>
                </a:rPr>
                <a:t> – как вести себя в таких обстоятельствах. 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231166" y="2637687"/>
            <a:ext cx="2769596" cy="1780455"/>
            <a:chOff x="1485304" y="2188269"/>
            <a:chExt cx="3125390" cy="1875234"/>
          </a:xfrm>
          <a:scene3d>
            <a:camera prst="orthographicFront"/>
            <a:lightRig rig="chilly" dir="t"/>
          </a:scene3d>
        </p:grpSpPr>
        <p:sp>
          <p:nvSpPr>
            <p:cNvPr id="30" name="Прямоугольник 29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1" name="Прямоугольник 30"/>
            <p:cNvSpPr/>
            <p:nvPr/>
          </p:nvSpPr>
          <p:spPr>
            <a:xfrm>
              <a:off x="1485304" y="2188269"/>
              <a:ext cx="3125390" cy="1875234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66822" tIns="66822" rIns="66822" bIns="66822" numCol="1" spcCol="1270" anchor="ctr" anchorCtr="0">
              <a:noAutofit/>
            </a:bodyPr>
            <a:lstStyle/>
            <a:p>
              <a:pPr algn="ctr" defTabSz="779604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77" b="1" kern="0" dirty="0">
                  <a:solidFill>
                    <a:prstClr val="black"/>
                  </a:solidFill>
                  <a:latin typeface="Century Gothic"/>
                </a:rPr>
                <a:t>Возможность не только соединения с МЧС, но и отправки СМС или звонков </a:t>
              </a:r>
              <a:r>
                <a:rPr lang="ru-RU" sz="1477" kern="0" dirty="0">
                  <a:solidFill>
                    <a:prstClr val="black"/>
                  </a:solidFill>
                  <a:latin typeface="Century Gothic"/>
                </a:rPr>
                <a:t>на заданный номер, например, врачу или родным. 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38688" y="4740581"/>
            <a:ext cx="1846398" cy="1058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62" dirty="0">
                <a:solidFill>
                  <a:prstClr val="white"/>
                </a:solidFill>
                <a:latin typeface="Century Gothic"/>
              </a:rPr>
              <a:t>Новости МЧС на сайте </a:t>
            </a:r>
            <a:r>
              <a:rPr lang="ru-RU" sz="2954" b="1" dirty="0">
                <a:solidFill>
                  <a:prstClr val="white"/>
                </a:solidFill>
                <a:latin typeface="Century Gothic"/>
              </a:rPr>
              <a:t>112.</a:t>
            </a:r>
            <a:r>
              <a:rPr lang="en-US" sz="2954" b="1" dirty="0">
                <a:solidFill>
                  <a:prstClr val="white"/>
                </a:solidFill>
                <a:latin typeface="Century Gothic"/>
              </a:rPr>
              <a:t>by</a:t>
            </a:r>
            <a:endParaRPr lang="ru-RU" sz="2954" b="1" dirty="0">
              <a:solidFill>
                <a:prstClr val="white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8822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796062"/>
            <a:ext cx="864393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224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граждан.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 </a:t>
            </a:r>
            <a:endParaRPr lang="ru-RU" sz="2400" dirty="0" smtClean="0">
              <a:solidFill>
                <a:srgbClr val="284C6A"/>
              </a:solidFill>
              <a:latin typeface="+mn-lt"/>
              <a:ea typeface="+mj-ea"/>
              <a:cs typeface="+mj-cs"/>
            </a:endParaRP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Смотровыми комиссиями, в состав которых включены представители всех заинтересованных субъектов профилактики, проведены обследования более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536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тыс.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граждан.</a:t>
            </a:r>
          </a:p>
          <a:p>
            <a:pPr indent="447675" algn="just">
              <a:defRPr/>
            </a:pP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</a:t>
            </a: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 smtClean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23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24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30105"/>
            <a:ext cx="3816424" cy="254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0105"/>
            <a:ext cx="3824461" cy="255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12534"/>
            <a:ext cx="3879133" cy="2902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23795"/>
            <a:ext cx="3779912" cy="2834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 smtClean="0">
                <a:latin typeface="+mn-lt"/>
              </a:rPr>
              <a:t>Проведены ремонты отопительных печей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775</a:t>
            </a:r>
            <a:r>
              <a:rPr lang="ru-RU" sz="3000" dirty="0" smtClean="0"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(100%), электропроводки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400</a:t>
            </a:r>
            <a:r>
              <a:rPr lang="ru-RU" sz="3000" dirty="0" smtClean="0"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(100%), установлены АПИ </a:t>
            </a:r>
            <a:br>
              <a:rPr lang="ru-RU" sz="3000" dirty="0" smtClean="0">
                <a:latin typeface="+mn-lt"/>
              </a:rPr>
            </a:br>
            <a:r>
              <a:rPr lang="ru-RU" sz="3000" dirty="0" smtClean="0">
                <a:latin typeface="+mn-lt"/>
              </a:rPr>
              <a:t>в более </a:t>
            </a:r>
            <a:r>
              <a:rPr lang="ru-RU" sz="3000" dirty="0">
                <a:latin typeface="+mn-lt"/>
              </a:rPr>
              <a:t>чем 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7,9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тыс.</a:t>
            </a:r>
            <a:r>
              <a:rPr lang="ru-RU" sz="3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(квартирах) (100%), в </a:t>
            </a:r>
            <a:r>
              <a:rPr lang="ru-RU" sz="3000" b="1" dirty="0" smtClean="0">
                <a:solidFill>
                  <a:srgbClr val="FF0000"/>
                </a:solidFill>
                <a:latin typeface="+mn-lt"/>
              </a:rPr>
              <a:t>316</a:t>
            </a:r>
            <a:r>
              <a:rPr lang="ru-RU" sz="3000" dirty="0" smtClean="0">
                <a:latin typeface="+mn-lt"/>
              </a:rPr>
              <a:t> </a:t>
            </a:r>
            <a:r>
              <a:rPr lang="ru-RU" sz="3000" dirty="0" smtClean="0">
                <a:latin typeface="+mn-lt"/>
              </a:rPr>
              <a:t>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 smtClean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25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 smtClean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</a:t>
            </a: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3872"/>
            <a:ext cx="4464496" cy="297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73871"/>
            <a:ext cx="4469471" cy="297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60" y="3951656"/>
            <a:ext cx="4259030" cy="2837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51656"/>
            <a:ext cx="4325920" cy="2885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</a:t>
            </a:r>
            <a:r>
              <a:rPr 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Минской области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27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77,6%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пожаров и 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98,4% </a:t>
            </a:r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01573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689308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</a:t>
            </a:r>
            <a:r>
              <a:rPr lang="ru-RU" altLang="ru-RU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пожаров</a:t>
            </a:r>
            <a:endParaRPr lang="ru-RU" alt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78715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гибели людей от пожаров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22128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312389711"/>
              </p:ext>
            </p:extLst>
          </p:nvPr>
        </p:nvGraphicFramePr>
        <p:xfrm>
          <a:off x="455613" y="685800"/>
          <a:ext cx="8078787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39467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60123" y="545123"/>
            <a:ext cx="2532185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РАБОЧАЯ\ДИАНА\09 НИП\Буклет по пожарам\сиг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7080" y="448746"/>
            <a:ext cx="2489689" cy="1798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260123" y="2597451"/>
            <a:ext cx="2532185" cy="310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4" descr="\\ftpserver\ftp\районы\02_ ОТДЕЛЫ МОУ МЧС\Пропаганда\НИП, СМИ и РЕКЛАМА\НИП утвержденная министерством\Листовки\Курение\ОБЯЗАТЕЛЬНО ИСПОЛЬЗОВАТЬ!!!!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7079" y="2449362"/>
            <a:ext cx="2489690" cy="3143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89866" y="1161937"/>
            <a:ext cx="5629782" cy="242397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Тлеющий окурок </a:t>
            </a:r>
            <a:r>
              <a:rPr lang="ru-RU" dirty="0" smtClean="0"/>
              <a:t>сигареты, попадая на постельные принадлежности, через считанные минуты становится причиной пожара.</a:t>
            </a:r>
          </a:p>
          <a:p>
            <a:r>
              <a:rPr lang="ru-RU" b="1" u="sng" dirty="0" smtClean="0"/>
              <a:t>Смертельную</a:t>
            </a:r>
            <a:r>
              <a:rPr lang="ru-RU" dirty="0" smtClean="0"/>
              <a:t> дозу угарного газа человек получает через 2-3 вдоха.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14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9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3384376" cy="310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6631"/>
            <a:ext cx="4242048" cy="3181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8394"/>
            <a:ext cx="4185815" cy="3135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99420"/>
            <a:ext cx="3984444" cy="29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601041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9932</TotalTime>
  <Words>890</Words>
  <Application>Microsoft Office PowerPoint</Application>
  <PresentationFormat>Экран (4:3)</PresentationFormat>
  <Paragraphs>118</Paragraphs>
  <Slides>27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Times New Roman</vt:lpstr>
      <vt:lpstr>Trebuchet MS</vt:lpstr>
      <vt:lpstr>Wingdings 2</vt:lpstr>
      <vt:lpstr>Учебный семинар — презентация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  <vt:lpstr>Презентация PowerPoint</vt:lpstr>
      <vt:lpstr>Презентация PowerPoint</vt:lpstr>
      <vt:lpstr>Презентация PowerPoint</vt:lpstr>
      <vt:lpstr>Проведены ремонты отопительных печей  в 775 домовладениях (100%), электропроводки  в 400 домовладениях (100%), установлены АПИ  в более чем  7,9 тыс. домовладениях (квартирах) (100%), в 316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Глобаж Андрей</cp:lastModifiedBy>
  <cp:revision>1293</cp:revision>
  <cp:lastPrinted>2015-07-31T05:41:34Z</cp:lastPrinted>
  <dcterms:created xsi:type="dcterms:W3CDTF">2014-06-25T09:09:40Z</dcterms:created>
  <dcterms:modified xsi:type="dcterms:W3CDTF">2023-01-09T13:17:17Z</dcterms:modified>
</cp:coreProperties>
</file>